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62" r:id="rId4"/>
    <p:sldId id="263" r:id="rId5"/>
    <p:sldId id="264" r:id="rId6"/>
    <p:sldId id="265" r:id="rId7"/>
    <p:sldId id="261" r:id="rId8"/>
    <p:sldId id="267"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07" autoAdjust="0"/>
    <p:restoredTop sz="94660"/>
  </p:normalViewPr>
  <p:slideViewPr>
    <p:cSldViewPr snapToGrid="0">
      <p:cViewPr>
        <p:scale>
          <a:sx n="116" d="100"/>
          <a:sy n="116" d="100"/>
        </p:scale>
        <p:origin x="72" y="10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g>
</file>

<file path=ppt/media/image3.jpg>
</file>

<file path=ppt/media/image4.png>
</file>

<file path=ppt/media/image5.png>
</file>

<file path=ppt/media/image6.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1D095F-A436-4866-BF6E-B831B2D36E47}" type="datetimeFigureOut">
              <a:rPr lang="en-US" smtClean="0"/>
              <a:t>1/8/24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76705B-BD63-4B9C-9855-D33B7A570B93}" type="slidenum">
              <a:rPr lang="en-US" smtClean="0"/>
              <a:t>‹#›</a:t>
            </a:fld>
            <a:endParaRPr lang="en-US"/>
          </a:p>
        </p:txBody>
      </p:sp>
    </p:spTree>
    <p:extLst>
      <p:ext uri="{BB962C8B-B14F-4D97-AF65-F5344CB8AC3E}">
        <p14:creationId xmlns:p14="http://schemas.microsoft.com/office/powerpoint/2010/main" val="25801002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257FF-78B7-02D7-84C0-A79B448946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C4E5FF2-7F42-AB36-BF55-6D426ED3A5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706485-015E-9FDC-06A3-B2F047BB99B9}"/>
              </a:ext>
            </a:extLst>
          </p:cNvPr>
          <p:cNvSpPr>
            <a:spLocks noGrp="1"/>
          </p:cNvSpPr>
          <p:nvPr>
            <p:ph type="dt" sz="half" idx="10"/>
          </p:nvPr>
        </p:nvSpPr>
        <p:spPr/>
        <p:txBody>
          <a:bodyPr/>
          <a:lstStyle/>
          <a:p>
            <a:fld id="{1F982EFB-F8F7-4EED-909F-FF033C93F391}" type="datetime1">
              <a:rPr lang="en-US" smtClean="0"/>
              <a:t>1/8/24</a:t>
            </a:fld>
            <a:endParaRPr lang="en-US"/>
          </a:p>
        </p:txBody>
      </p:sp>
      <p:sp>
        <p:nvSpPr>
          <p:cNvPr id="5" name="Footer Placeholder 4">
            <a:extLst>
              <a:ext uri="{FF2B5EF4-FFF2-40B4-BE49-F238E27FC236}">
                <a16:creationId xmlns:a16="http://schemas.microsoft.com/office/drawing/2014/main" id="{4449D0F7-DBA4-0FA9-1C3C-A421082BD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2C8A4-E92D-8E9B-D909-E8B2A4274328}"/>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1149624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720E8-E4C2-4AEB-796F-A64A155645A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AD34AFE-04E6-DA34-8B48-4ECF232A37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CFCD97-5726-F888-7C72-0958E215109C}"/>
              </a:ext>
            </a:extLst>
          </p:cNvPr>
          <p:cNvSpPr>
            <a:spLocks noGrp="1"/>
          </p:cNvSpPr>
          <p:nvPr>
            <p:ph type="dt" sz="half" idx="10"/>
          </p:nvPr>
        </p:nvSpPr>
        <p:spPr/>
        <p:txBody>
          <a:bodyPr/>
          <a:lstStyle/>
          <a:p>
            <a:fld id="{A309EA3B-6494-468A-9DF4-BE2BAE4A5551}" type="datetime1">
              <a:rPr lang="en-US" smtClean="0"/>
              <a:t>1/8/24</a:t>
            </a:fld>
            <a:endParaRPr lang="en-US"/>
          </a:p>
        </p:txBody>
      </p:sp>
      <p:sp>
        <p:nvSpPr>
          <p:cNvPr id="5" name="Footer Placeholder 4">
            <a:extLst>
              <a:ext uri="{FF2B5EF4-FFF2-40B4-BE49-F238E27FC236}">
                <a16:creationId xmlns:a16="http://schemas.microsoft.com/office/drawing/2014/main" id="{9BA8E508-4E2F-B5EB-0495-7572EE0957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2F1CF1-8621-BA7A-4161-AA66EB26F63D}"/>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4095290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FA7CB5-E7BA-C7AE-B42C-5CDCF8001DC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DC5C7F0-0C1C-7E49-AED7-9F4B15CBF5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200635-EF28-0F9F-96EC-C54D883F0F50}"/>
              </a:ext>
            </a:extLst>
          </p:cNvPr>
          <p:cNvSpPr>
            <a:spLocks noGrp="1"/>
          </p:cNvSpPr>
          <p:nvPr>
            <p:ph type="dt" sz="half" idx="10"/>
          </p:nvPr>
        </p:nvSpPr>
        <p:spPr/>
        <p:txBody>
          <a:bodyPr/>
          <a:lstStyle/>
          <a:p>
            <a:fld id="{88ACC64D-2173-4359-AE14-2CD4B3619955}" type="datetime1">
              <a:rPr lang="en-US" smtClean="0"/>
              <a:t>1/8/24</a:t>
            </a:fld>
            <a:endParaRPr lang="en-US"/>
          </a:p>
        </p:txBody>
      </p:sp>
      <p:sp>
        <p:nvSpPr>
          <p:cNvPr id="5" name="Footer Placeholder 4">
            <a:extLst>
              <a:ext uri="{FF2B5EF4-FFF2-40B4-BE49-F238E27FC236}">
                <a16:creationId xmlns:a16="http://schemas.microsoft.com/office/drawing/2014/main" id="{FD2A415A-68E4-1B07-B163-34B852E9AC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86ED3-CECB-86E2-18B5-A9E5234A485B}"/>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1798912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F99C2-C7CD-4471-1AD2-C01418584F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781A8D-2680-43E2-A18D-2AE68BBA12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2E79D7-C837-5EF0-ABA8-E49D72CDC9D0}"/>
              </a:ext>
            </a:extLst>
          </p:cNvPr>
          <p:cNvSpPr>
            <a:spLocks noGrp="1"/>
          </p:cNvSpPr>
          <p:nvPr>
            <p:ph type="dt" sz="half" idx="10"/>
          </p:nvPr>
        </p:nvSpPr>
        <p:spPr/>
        <p:txBody>
          <a:bodyPr/>
          <a:lstStyle/>
          <a:p>
            <a:fld id="{A19459E3-930C-4AAD-B5C7-04749665D7F1}" type="datetime1">
              <a:rPr lang="en-US" smtClean="0"/>
              <a:t>1/8/24</a:t>
            </a:fld>
            <a:endParaRPr lang="en-US"/>
          </a:p>
        </p:txBody>
      </p:sp>
      <p:sp>
        <p:nvSpPr>
          <p:cNvPr id="5" name="Footer Placeholder 4">
            <a:extLst>
              <a:ext uri="{FF2B5EF4-FFF2-40B4-BE49-F238E27FC236}">
                <a16:creationId xmlns:a16="http://schemas.microsoft.com/office/drawing/2014/main" id="{8430C365-7B78-ED37-5B70-A81D8390D4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5CD8F3-E768-211C-871C-E363E44E0BC9}"/>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35675359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6157D-441D-B480-3093-DCF7B4ADFD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5D617DD-CA08-135A-92FD-E1E138160E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65DCF44-2202-BBC3-8BE7-0B47E40E32DA}"/>
              </a:ext>
            </a:extLst>
          </p:cNvPr>
          <p:cNvSpPr>
            <a:spLocks noGrp="1"/>
          </p:cNvSpPr>
          <p:nvPr>
            <p:ph type="dt" sz="half" idx="10"/>
          </p:nvPr>
        </p:nvSpPr>
        <p:spPr/>
        <p:txBody>
          <a:bodyPr/>
          <a:lstStyle/>
          <a:p>
            <a:fld id="{618AC21A-07A9-44D5-BF41-CE7B216A7F44}" type="datetime1">
              <a:rPr lang="en-US" smtClean="0"/>
              <a:t>1/8/24</a:t>
            </a:fld>
            <a:endParaRPr lang="en-US"/>
          </a:p>
        </p:txBody>
      </p:sp>
      <p:sp>
        <p:nvSpPr>
          <p:cNvPr id="5" name="Footer Placeholder 4">
            <a:extLst>
              <a:ext uri="{FF2B5EF4-FFF2-40B4-BE49-F238E27FC236}">
                <a16:creationId xmlns:a16="http://schemas.microsoft.com/office/drawing/2014/main" id="{9C4CDFDF-6AF3-B628-8854-ACE37C505A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DCC70-875A-5104-902C-D38468AA3B4C}"/>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2297627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25B25-1508-6F75-87EA-82466BEE87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F4A7A2-8EE1-6D91-A2AF-F13A49463A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CC4C16-A795-6B3C-8FC0-A2175FCA812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9AC3F9-32D6-F417-DDB7-E66EF0008463}"/>
              </a:ext>
            </a:extLst>
          </p:cNvPr>
          <p:cNvSpPr>
            <a:spLocks noGrp="1"/>
          </p:cNvSpPr>
          <p:nvPr>
            <p:ph type="dt" sz="half" idx="10"/>
          </p:nvPr>
        </p:nvSpPr>
        <p:spPr/>
        <p:txBody>
          <a:bodyPr/>
          <a:lstStyle/>
          <a:p>
            <a:fld id="{009603ED-DB30-4B55-B0CC-A7D8FC488DEC}" type="datetime1">
              <a:rPr lang="en-US" smtClean="0"/>
              <a:t>1/8/24</a:t>
            </a:fld>
            <a:endParaRPr lang="en-US"/>
          </a:p>
        </p:txBody>
      </p:sp>
      <p:sp>
        <p:nvSpPr>
          <p:cNvPr id="6" name="Footer Placeholder 5">
            <a:extLst>
              <a:ext uri="{FF2B5EF4-FFF2-40B4-BE49-F238E27FC236}">
                <a16:creationId xmlns:a16="http://schemas.microsoft.com/office/drawing/2014/main" id="{A2DC8446-5B00-4018-5E01-B46E6BC9C0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84E281-7CF3-44FC-8AB5-BF4B9E238156}"/>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1392221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A15A6-CF55-0BA4-28A1-63FB511514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AC70A78-79B7-749B-EE28-2E1D0ED7935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AE5B29-CF8F-328D-2E35-5958377099D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927354B-B43D-670F-00ED-F4F778A810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E05268-15D6-485A-71FE-FD4F132414B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B2F8207-954E-EC7E-F526-368D1BDA22B2}"/>
              </a:ext>
            </a:extLst>
          </p:cNvPr>
          <p:cNvSpPr>
            <a:spLocks noGrp="1"/>
          </p:cNvSpPr>
          <p:nvPr>
            <p:ph type="dt" sz="half" idx="10"/>
          </p:nvPr>
        </p:nvSpPr>
        <p:spPr/>
        <p:txBody>
          <a:bodyPr/>
          <a:lstStyle/>
          <a:p>
            <a:fld id="{28CC6E6D-4DA0-4194-A67D-45B2F8BA1484}" type="datetime1">
              <a:rPr lang="en-US" smtClean="0"/>
              <a:t>1/8/24</a:t>
            </a:fld>
            <a:endParaRPr lang="en-US"/>
          </a:p>
        </p:txBody>
      </p:sp>
      <p:sp>
        <p:nvSpPr>
          <p:cNvPr id="8" name="Footer Placeholder 7">
            <a:extLst>
              <a:ext uri="{FF2B5EF4-FFF2-40B4-BE49-F238E27FC236}">
                <a16:creationId xmlns:a16="http://schemas.microsoft.com/office/drawing/2014/main" id="{1D356EC5-0FA4-303E-15B4-5148EDA49C0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F802A41-B3CF-632B-3E73-6A9EDC9CB42C}"/>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1620831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8F052-3462-7385-EE8C-6BFEC5EC45B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FDC269E-88C8-FADE-AD06-8751467F8C4D}"/>
              </a:ext>
            </a:extLst>
          </p:cNvPr>
          <p:cNvSpPr>
            <a:spLocks noGrp="1"/>
          </p:cNvSpPr>
          <p:nvPr>
            <p:ph type="dt" sz="half" idx="10"/>
          </p:nvPr>
        </p:nvSpPr>
        <p:spPr/>
        <p:txBody>
          <a:bodyPr/>
          <a:lstStyle/>
          <a:p>
            <a:fld id="{22861CE2-7B06-4761-A375-E3B314B80D78}" type="datetime1">
              <a:rPr lang="en-US" smtClean="0"/>
              <a:t>1/8/24</a:t>
            </a:fld>
            <a:endParaRPr lang="en-US"/>
          </a:p>
        </p:txBody>
      </p:sp>
      <p:sp>
        <p:nvSpPr>
          <p:cNvPr id="4" name="Footer Placeholder 3">
            <a:extLst>
              <a:ext uri="{FF2B5EF4-FFF2-40B4-BE49-F238E27FC236}">
                <a16:creationId xmlns:a16="http://schemas.microsoft.com/office/drawing/2014/main" id="{5F712BAC-E69F-D7EF-877F-CE73ED4C6E1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408490-0F97-FBED-EB8B-89688E6454A9}"/>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31521537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048B11-1F1A-BD3D-84CA-A8B0E6B083D8}"/>
              </a:ext>
            </a:extLst>
          </p:cNvPr>
          <p:cNvSpPr>
            <a:spLocks noGrp="1"/>
          </p:cNvSpPr>
          <p:nvPr>
            <p:ph type="dt" sz="half" idx="10"/>
          </p:nvPr>
        </p:nvSpPr>
        <p:spPr/>
        <p:txBody>
          <a:bodyPr/>
          <a:lstStyle/>
          <a:p>
            <a:fld id="{9834CA97-FE84-4500-B2DF-7156FC4508B3}" type="datetime1">
              <a:rPr lang="en-US" smtClean="0"/>
              <a:t>1/8/24</a:t>
            </a:fld>
            <a:endParaRPr lang="en-US"/>
          </a:p>
        </p:txBody>
      </p:sp>
      <p:sp>
        <p:nvSpPr>
          <p:cNvPr id="3" name="Footer Placeholder 2">
            <a:extLst>
              <a:ext uri="{FF2B5EF4-FFF2-40B4-BE49-F238E27FC236}">
                <a16:creationId xmlns:a16="http://schemas.microsoft.com/office/drawing/2014/main" id="{747C4BB8-63F1-382B-6B08-9706FF99608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6CA01C5-3E40-8D5E-8B82-D22855A9009F}"/>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3802860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05226-7701-467B-ACD9-05A7DE655B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EF282CE-874D-63F5-D849-4D0A1AFB86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CF9B45-9EF6-7A9B-14DC-228F58951B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B33E08-8518-FB85-3A3E-ED54FBAFBBD5}"/>
              </a:ext>
            </a:extLst>
          </p:cNvPr>
          <p:cNvSpPr>
            <a:spLocks noGrp="1"/>
          </p:cNvSpPr>
          <p:nvPr>
            <p:ph type="dt" sz="half" idx="10"/>
          </p:nvPr>
        </p:nvSpPr>
        <p:spPr/>
        <p:txBody>
          <a:bodyPr/>
          <a:lstStyle/>
          <a:p>
            <a:fld id="{E9F595AE-E4E9-4669-A2C9-B36DF04EFE23}" type="datetime1">
              <a:rPr lang="en-US" smtClean="0"/>
              <a:t>1/8/24</a:t>
            </a:fld>
            <a:endParaRPr lang="en-US"/>
          </a:p>
        </p:txBody>
      </p:sp>
      <p:sp>
        <p:nvSpPr>
          <p:cNvPr id="6" name="Footer Placeholder 5">
            <a:extLst>
              <a:ext uri="{FF2B5EF4-FFF2-40B4-BE49-F238E27FC236}">
                <a16:creationId xmlns:a16="http://schemas.microsoft.com/office/drawing/2014/main" id="{F99E3970-E0A0-E1A2-782A-9A0CFCF3D4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1D8C0A-D398-C37D-40F8-CAB9BB4F417F}"/>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1173996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C9512-8E06-1080-C95D-C29900C9A3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57C4C7-7CA1-7CB3-C80B-C246842727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97C9A9-9B11-C321-CBC1-0A4F9D3897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70D005-5D76-37A3-BFDF-DF6EC94D9B89}"/>
              </a:ext>
            </a:extLst>
          </p:cNvPr>
          <p:cNvSpPr>
            <a:spLocks noGrp="1"/>
          </p:cNvSpPr>
          <p:nvPr>
            <p:ph type="dt" sz="half" idx="10"/>
          </p:nvPr>
        </p:nvSpPr>
        <p:spPr/>
        <p:txBody>
          <a:bodyPr/>
          <a:lstStyle/>
          <a:p>
            <a:fld id="{33EC4D66-D086-487E-B2AC-FBBAD34D5497}" type="datetime1">
              <a:rPr lang="en-US" smtClean="0"/>
              <a:t>1/8/24</a:t>
            </a:fld>
            <a:endParaRPr lang="en-US"/>
          </a:p>
        </p:txBody>
      </p:sp>
      <p:sp>
        <p:nvSpPr>
          <p:cNvPr id="6" name="Footer Placeholder 5">
            <a:extLst>
              <a:ext uri="{FF2B5EF4-FFF2-40B4-BE49-F238E27FC236}">
                <a16:creationId xmlns:a16="http://schemas.microsoft.com/office/drawing/2014/main" id="{C19C24F0-015E-5FC7-81C3-C6FD5240DF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180943-C156-B24C-0867-F43495C69353}"/>
              </a:ext>
            </a:extLst>
          </p:cNvPr>
          <p:cNvSpPr>
            <a:spLocks noGrp="1"/>
          </p:cNvSpPr>
          <p:nvPr>
            <p:ph type="sldNum" sz="quarter" idx="12"/>
          </p:nvPr>
        </p:nvSpPr>
        <p:spPr/>
        <p:txBody>
          <a:bodyPr/>
          <a:lstStyle/>
          <a:p>
            <a:fld id="{D316A36B-AF39-453D-9139-60628ADC3D25}" type="slidenum">
              <a:rPr lang="en-US" smtClean="0"/>
              <a:t>‹#›</a:t>
            </a:fld>
            <a:endParaRPr lang="en-US"/>
          </a:p>
        </p:txBody>
      </p:sp>
    </p:spTree>
    <p:extLst>
      <p:ext uri="{BB962C8B-B14F-4D97-AF65-F5344CB8AC3E}">
        <p14:creationId xmlns:p14="http://schemas.microsoft.com/office/powerpoint/2010/main" val="93387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1AF45D-7650-947F-2552-21384700A1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6C9AED-21F9-3CFB-B231-A6F33E74F9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24A154-AE41-83CE-A044-4216EFD51F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82137C-BB59-4D0A-8CC7-E03A21C7C08C}" type="datetime1">
              <a:rPr lang="en-US" smtClean="0"/>
              <a:t>1/8/24</a:t>
            </a:fld>
            <a:endParaRPr lang="en-US"/>
          </a:p>
        </p:txBody>
      </p:sp>
      <p:sp>
        <p:nvSpPr>
          <p:cNvPr id="5" name="Footer Placeholder 4">
            <a:extLst>
              <a:ext uri="{FF2B5EF4-FFF2-40B4-BE49-F238E27FC236}">
                <a16:creationId xmlns:a16="http://schemas.microsoft.com/office/drawing/2014/main" id="{3EC8B222-255F-C136-FF3B-94901FCD81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09AC9E2-7A15-B8BD-A125-6224F55F90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16A36B-AF39-453D-9139-60628ADC3D25}" type="slidenum">
              <a:rPr lang="en-US" smtClean="0"/>
              <a:t>‹#›</a:t>
            </a:fld>
            <a:endParaRPr lang="en-US"/>
          </a:p>
        </p:txBody>
      </p:sp>
    </p:spTree>
    <p:extLst>
      <p:ext uri="{BB962C8B-B14F-4D97-AF65-F5344CB8AC3E}">
        <p14:creationId xmlns:p14="http://schemas.microsoft.com/office/powerpoint/2010/main" val="3809850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6.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60" name="Rectangle 1059">
            <a:extLst>
              <a:ext uri="{FF2B5EF4-FFF2-40B4-BE49-F238E27FC236}">
                <a16:creationId xmlns:a16="http://schemas.microsoft.com/office/drawing/2014/main" id="{D1A4588A-55D5-49B8-BE41-54ACDCFF2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solar panel floating in water&#10;&#10;Description automatically generated">
            <a:extLst>
              <a:ext uri="{FF2B5EF4-FFF2-40B4-BE49-F238E27FC236}">
                <a16:creationId xmlns:a16="http://schemas.microsoft.com/office/drawing/2014/main" id="{516592F6-CA9E-68AA-534D-25B475A8E5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12428"/>
          </a:xfrm>
          <a:prstGeom prst="rect">
            <a:avLst/>
          </a:prstGeom>
        </p:spPr>
      </p:pic>
      <p:sp>
        <p:nvSpPr>
          <p:cNvPr id="2" name="Title 1">
            <a:extLst>
              <a:ext uri="{FF2B5EF4-FFF2-40B4-BE49-F238E27FC236}">
                <a16:creationId xmlns:a16="http://schemas.microsoft.com/office/drawing/2014/main" id="{5003A868-FAFC-8C3A-6250-C12C6D390355}"/>
              </a:ext>
            </a:extLst>
          </p:cNvPr>
          <p:cNvSpPr>
            <a:spLocks noGrp="1"/>
          </p:cNvSpPr>
          <p:nvPr>
            <p:ph type="ctrTitle"/>
          </p:nvPr>
        </p:nvSpPr>
        <p:spPr>
          <a:xfrm>
            <a:off x="566928" y="4203278"/>
            <a:ext cx="5382180" cy="536063"/>
          </a:xfrm>
        </p:spPr>
        <p:txBody>
          <a:bodyPr vert="horz" lIns="91440" tIns="45720" rIns="91440" bIns="45720" rtlCol="0" anchor="ctr">
            <a:noAutofit/>
          </a:bodyPr>
          <a:lstStyle/>
          <a:p>
            <a:pPr algn="l"/>
            <a:r>
              <a:rPr lang="en-US" sz="3000" dirty="0">
                <a:ln w="22225">
                  <a:solidFill>
                    <a:srgbClr val="FFFFFF"/>
                  </a:solidFill>
                </a:ln>
                <a:latin typeface="Arial Black" panose="020B0A04020102020204" pitchFamily="34" charset="0"/>
              </a:rPr>
              <a:t>SUN POOL MANAGER</a:t>
            </a:r>
          </a:p>
        </p:txBody>
      </p:sp>
      <p:sp>
        <p:nvSpPr>
          <p:cNvPr id="5" name="TextBox 4">
            <a:extLst>
              <a:ext uri="{FF2B5EF4-FFF2-40B4-BE49-F238E27FC236}">
                <a16:creationId xmlns:a16="http://schemas.microsoft.com/office/drawing/2014/main" id="{A9CA1F0E-E30C-A87E-F643-E5D3F4A7682A}"/>
              </a:ext>
            </a:extLst>
          </p:cNvPr>
          <p:cNvSpPr txBox="1"/>
          <p:nvPr/>
        </p:nvSpPr>
        <p:spPr>
          <a:xfrm>
            <a:off x="9566694" y="5840083"/>
            <a:ext cx="1811548" cy="923330"/>
          </a:xfrm>
          <a:prstGeom prst="rect">
            <a:avLst/>
          </a:prstGeom>
          <a:noFill/>
        </p:spPr>
        <p:txBody>
          <a:bodyPr wrap="square" rtlCol="0">
            <a:spAutoFit/>
          </a:bodyPr>
          <a:lstStyle/>
          <a:p>
            <a:r>
              <a:rPr lang="en-US" dirty="0"/>
              <a:t>Instructor:</a:t>
            </a:r>
          </a:p>
          <a:p>
            <a:r>
              <a:rPr lang="en-US" dirty="0"/>
              <a:t>Dr. Laith Shehab</a:t>
            </a:r>
          </a:p>
          <a:p>
            <a:endParaRPr lang="en-US" dirty="0"/>
          </a:p>
        </p:txBody>
      </p:sp>
      <p:sp>
        <p:nvSpPr>
          <p:cNvPr id="3" name="Subtitle 2">
            <a:extLst>
              <a:ext uri="{FF2B5EF4-FFF2-40B4-BE49-F238E27FC236}">
                <a16:creationId xmlns:a16="http://schemas.microsoft.com/office/drawing/2014/main" id="{58D59907-ECD3-CA84-9261-AE61FEAA217E}"/>
              </a:ext>
            </a:extLst>
          </p:cNvPr>
          <p:cNvSpPr>
            <a:spLocks noGrp="1"/>
          </p:cNvSpPr>
          <p:nvPr>
            <p:ph type="subTitle" idx="1"/>
          </p:nvPr>
        </p:nvSpPr>
        <p:spPr>
          <a:xfrm>
            <a:off x="566928" y="4956314"/>
            <a:ext cx="11058144" cy="1539736"/>
          </a:xfrm>
        </p:spPr>
        <p:txBody>
          <a:bodyPr vert="horz" lIns="91440" tIns="45720" rIns="91440" bIns="45720" rtlCol="0">
            <a:normAutofit fontScale="92500" lnSpcReduction="20000"/>
          </a:bodyPr>
          <a:lstStyle/>
          <a:p>
            <a:pPr indent="-228600" algn="l">
              <a:buFont typeface="Arial" panose="020B0604020202020204" pitchFamily="34" charset="0"/>
              <a:buChar char="•"/>
            </a:pPr>
            <a:r>
              <a:rPr lang="en-US" sz="1800" dirty="0"/>
              <a:t>Group Anas:</a:t>
            </a:r>
          </a:p>
          <a:p>
            <a:pPr marL="342900" indent="-228600" algn="l">
              <a:buFont typeface="Arial" panose="020B0604020202020204" pitchFamily="34" charset="0"/>
              <a:buChar char="•"/>
            </a:pPr>
            <a:r>
              <a:rPr lang="en-US" sz="1800" dirty="0"/>
              <a:t> Anas </a:t>
            </a:r>
            <a:r>
              <a:rPr lang="en-US" sz="1800" dirty="0" err="1"/>
              <a:t>Alseid</a:t>
            </a:r>
            <a:endParaRPr lang="en-US" sz="1800" dirty="0"/>
          </a:p>
          <a:p>
            <a:pPr marL="342900" indent="-228600" algn="l">
              <a:buFont typeface="Arial" panose="020B0604020202020204" pitchFamily="34" charset="0"/>
              <a:buChar char="•"/>
            </a:pPr>
            <a:r>
              <a:rPr lang="en-US" sz="1800" dirty="0"/>
              <a:t>Meena Alkhateeb</a:t>
            </a:r>
          </a:p>
          <a:p>
            <a:pPr marL="342900" indent="-228600" algn="l">
              <a:buFont typeface="Arial" panose="020B0604020202020204" pitchFamily="34" charset="0"/>
              <a:buChar char="•"/>
            </a:pPr>
            <a:r>
              <a:rPr lang="en-US" sz="1800" dirty="0"/>
              <a:t>Yara </a:t>
            </a:r>
            <a:r>
              <a:rPr lang="en-US" sz="1800" dirty="0" err="1"/>
              <a:t>Thahabi</a:t>
            </a:r>
            <a:endParaRPr lang="en-US" sz="1800" dirty="0"/>
          </a:p>
          <a:p>
            <a:pPr marL="342900" indent="-228600" algn="l">
              <a:buFont typeface="Arial" panose="020B0604020202020204" pitchFamily="34" charset="0"/>
              <a:buChar char="•"/>
            </a:pPr>
            <a:r>
              <a:rPr lang="en-US" sz="1800" dirty="0"/>
              <a:t>Mohammad Musallam</a:t>
            </a:r>
          </a:p>
          <a:p>
            <a:pPr indent="-228600" algn="l">
              <a:buFont typeface="Arial" panose="020B0604020202020204" pitchFamily="34" charset="0"/>
              <a:buChar char="•"/>
            </a:pPr>
            <a:endParaRPr lang="en-US" sz="900" dirty="0"/>
          </a:p>
        </p:txBody>
      </p:sp>
    </p:spTree>
    <p:extLst>
      <p:ext uri="{BB962C8B-B14F-4D97-AF65-F5344CB8AC3E}">
        <p14:creationId xmlns:p14="http://schemas.microsoft.com/office/powerpoint/2010/main" val="712590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olar panel floating in water&#10;&#10;Description automatically generated">
            <a:extLst>
              <a:ext uri="{FF2B5EF4-FFF2-40B4-BE49-F238E27FC236}">
                <a16:creationId xmlns:a16="http://schemas.microsoft.com/office/drawing/2014/main" id="{B2B6D70D-5175-FA03-D5B7-C6919A2B4722}"/>
              </a:ext>
            </a:extLst>
          </p:cNvPr>
          <p:cNvPicPr>
            <a:picLocks noChangeAspect="1"/>
          </p:cNvPicPr>
          <p:nvPr/>
        </p:nvPicPr>
        <p:blipFill rotWithShape="1">
          <a:blip r:embed="rId2">
            <a:extLst>
              <a:ext uri="{28A0092B-C50C-407E-A947-70E740481C1C}">
                <a14:useLocalDpi xmlns:a14="http://schemas.microsoft.com/office/drawing/2010/main" val="0"/>
              </a:ext>
            </a:extLst>
          </a:blip>
          <a:srcRect r="19280" b="1"/>
          <a:stretch/>
        </p:blipFill>
        <p:spPr>
          <a:xfrm>
            <a:off x="2522356" y="10"/>
            <a:ext cx="9669642"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120B7A-A9A6-065D-6E07-340B7D4D434E}"/>
              </a:ext>
            </a:extLst>
          </p:cNvPr>
          <p:cNvSpPr>
            <a:spLocks noGrp="1"/>
          </p:cNvSpPr>
          <p:nvPr>
            <p:ph type="title"/>
          </p:nvPr>
        </p:nvSpPr>
        <p:spPr>
          <a:xfrm>
            <a:off x="838200" y="365125"/>
            <a:ext cx="4974771" cy="1899912"/>
          </a:xfrm>
        </p:spPr>
        <p:txBody>
          <a:bodyPr>
            <a:normAutofit/>
          </a:bodyPr>
          <a:lstStyle/>
          <a:p>
            <a:r>
              <a:rPr lang="en-US" sz="4000" dirty="0"/>
              <a:t>Introduction to Sun Pool Manager</a:t>
            </a:r>
          </a:p>
        </p:txBody>
      </p:sp>
      <p:sp>
        <p:nvSpPr>
          <p:cNvPr id="3" name="Content Placeholder 2">
            <a:extLst>
              <a:ext uri="{FF2B5EF4-FFF2-40B4-BE49-F238E27FC236}">
                <a16:creationId xmlns:a16="http://schemas.microsoft.com/office/drawing/2014/main" id="{40A06A5C-0DB1-5B4B-E107-976562D2C94B}"/>
              </a:ext>
            </a:extLst>
          </p:cNvPr>
          <p:cNvSpPr>
            <a:spLocks noGrp="1"/>
          </p:cNvSpPr>
          <p:nvPr>
            <p:ph idx="1"/>
          </p:nvPr>
        </p:nvSpPr>
        <p:spPr>
          <a:xfrm>
            <a:off x="838200" y="2434201"/>
            <a:ext cx="3822189" cy="3742762"/>
          </a:xfrm>
        </p:spPr>
        <p:txBody>
          <a:bodyPr>
            <a:noAutofit/>
          </a:bodyPr>
          <a:lstStyle/>
          <a:p>
            <a:r>
              <a:rPr lang="en-US" sz="1800" dirty="0"/>
              <a:t>Smart pool:</a:t>
            </a:r>
          </a:p>
          <a:p>
            <a:pPr marL="0" indent="0">
              <a:buNone/>
            </a:pPr>
            <a:r>
              <a:rPr lang="en-US" sz="1800" dirty="0"/>
              <a:t>The Smart Pool concept is not just an upgrade to swimming pools; it's a complete reimagining of how we interact with and maintain these leisure spaces. </a:t>
            </a:r>
          </a:p>
          <a:p>
            <a:endParaRPr lang="en-US" sz="1800" dirty="0"/>
          </a:p>
          <a:p>
            <a:r>
              <a:rPr lang="en-US" sz="1800" dirty="0"/>
              <a:t>Smart solar system:</a:t>
            </a:r>
          </a:p>
          <a:p>
            <a:pPr marL="0" indent="0">
              <a:buNone/>
            </a:pPr>
            <a:r>
              <a:rPr lang="en-US" sz="1800" dirty="0"/>
              <a:t>Smart Solar Systems represent more than just an alternative energy source; they are a testament to how technology can be leveraged to make renewable energy more efficient, user-friendly, and adaptable</a:t>
            </a:r>
          </a:p>
        </p:txBody>
      </p:sp>
    </p:spTree>
    <p:extLst>
      <p:ext uri="{BB962C8B-B14F-4D97-AF65-F5344CB8AC3E}">
        <p14:creationId xmlns:p14="http://schemas.microsoft.com/office/powerpoint/2010/main" val="10220258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olar panel floating in water&#10;&#10;Description automatically generated">
            <a:extLst>
              <a:ext uri="{FF2B5EF4-FFF2-40B4-BE49-F238E27FC236}">
                <a16:creationId xmlns:a16="http://schemas.microsoft.com/office/drawing/2014/main" id="{44B29720-D384-CC31-E073-E497260392A5}"/>
              </a:ext>
            </a:extLst>
          </p:cNvPr>
          <p:cNvPicPr>
            <a:picLocks noChangeAspect="1"/>
          </p:cNvPicPr>
          <p:nvPr/>
        </p:nvPicPr>
        <p:blipFill rotWithShape="1">
          <a:blip r:embed="rId2">
            <a:extLst>
              <a:ext uri="{28A0092B-C50C-407E-A947-70E740481C1C}">
                <a14:useLocalDpi xmlns:a14="http://schemas.microsoft.com/office/drawing/2010/main" val="0"/>
              </a:ext>
            </a:extLst>
          </a:blip>
          <a:srcRect r="19280" b="1"/>
          <a:stretch/>
        </p:blipFill>
        <p:spPr>
          <a:xfrm>
            <a:off x="2522356" y="10"/>
            <a:ext cx="9669642"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7A847A-6B4E-1B03-AF81-492D81595899}"/>
              </a:ext>
            </a:extLst>
          </p:cNvPr>
          <p:cNvSpPr>
            <a:spLocks noGrp="1"/>
          </p:cNvSpPr>
          <p:nvPr>
            <p:ph type="title"/>
          </p:nvPr>
        </p:nvSpPr>
        <p:spPr>
          <a:xfrm>
            <a:off x="838200" y="365125"/>
            <a:ext cx="3822189" cy="1899912"/>
          </a:xfrm>
        </p:spPr>
        <p:txBody>
          <a:bodyPr>
            <a:normAutofit/>
          </a:bodyPr>
          <a:lstStyle/>
          <a:p>
            <a:r>
              <a:rPr lang="en-US" sz="4000"/>
              <a:t>Problem-solving</a:t>
            </a:r>
            <a:r>
              <a:rPr lang="en-US" sz="4000">
                <a:sym typeface="Wingdings" panose="05000000000000000000" pitchFamily="2" charset="2"/>
              </a:rPr>
              <a:t>: (smart pool)</a:t>
            </a:r>
            <a:endParaRPr lang="en-US" sz="4000"/>
          </a:p>
        </p:txBody>
      </p:sp>
      <p:sp>
        <p:nvSpPr>
          <p:cNvPr id="3" name="Content Placeholder 2">
            <a:extLst>
              <a:ext uri="{FF2B5EF4-FFF2-40B4-BE49-F238E27FC236}">
                <a16:creationId xmlns:a16="http://schemas.microsoft.com/office/drawing/2014/main" id="{E5E14980-3631-E988-A0B1-C49D0EA66FA3}"/>
              </a:ext>
            </a:extLst>
          </p:cNvPr>
          <p:cNvSpPr>
            <a:spLocks noGrp="1"/>
          </p:cNvSpPr>
          <p:nvPr>
            <p:ph idx="1"/>
          </p:nvPr>
        </p:nvSpPr>
        <p:spPr>
          <a:xfrm>
            <a:off x="838200" y="2434201"/>
            <a:ext cx="5470003" cy="3742762"/>
          </a:xfrm>
        </p:spPr>
        <p:txBody>
          <a:bodyPr>
            <a:noAutofit/>
          </a:bodyPr>
          <a:lstStyle/>
          <a:p>
            <a:pPr marL="0" indent="0">
              <a:buNone/>
            </a:pPr>
            <a:r>
              <a:rPr lang="en-US" sz="1800" b="1" i="0" dirty="0">
                <a:effectLst/>
                <a:latin typeface="Söhne"/>
              </a:rPr>
              <a:t>Water management:</a:t>
            </a:r>
          </a:p>
          <a:p>
            <a:r>
              <a:rPr lang="en-US" sz="1800" i="0" dirty="0">
                <a:effectLst/>
                <a:latin typeface="Söhne"/>
              </a:rPr>
              <a:t>Traditional Problem</a:t>
            </a:r>
            <a:r>
              <a:rPr lang="en-US" sz="1800" b="0" i="0" dirty="0">
                <a:effectLst/>
                <a:latin typeface="Söhne"/>
              </a:rPr>
              <a:t>: Maintaining the right </a:t>
            </a:r>
            <a:r>
              <a:rPr lang="en-US" sz="1800" dirty="0">
                <a:latin typeface="Söhne"/>
              </a:rPr>
              <a:t>      </a:t>
            </a:r>
            <a:r>
              <a:rPr lang="en-US" sz="1800" b="0" i="0" dirty="0">
                <a:effectLst/>
                <a:latin typeface="Söhne"/>
              </a:rPr>
              <a:t>chemical balance in a pool and water.       temperature.</a:t>
            </a:r>
          </a:p>
          <a:p>
            <a:r>
              <a:rPr lang="en-US" sz="1800" i="0" dirty="0">
                <a:effectLst/>
                <a:latin typeface="Söhne"/>
              </a:rPr>
              <a:t>Smart Pool Solution</a:t>
            </a:r>
            <a:r>
              <a:rPr lang="en-US" sz="1800" b="0" i="0" dirty="0">
                <a:effectLst/>
                <a:latin typeface="Söhne"/>
              </a:rPr>
              <a:t>: Automated chemical     monitoring and dispensing systems maintain     optimal water quality  and temperature. </a:t>
            </a:r>
          </a:p>
          <a:p>
            <a:pPr marL="0" indent="0">
              <a:buNone/>
            </a:pPr>
            <a:r>
              <a:rPr lang="en-US" sz="1800" b="1" i="0" dirty="0">
                <a:effectLst/>
                <a:latin typeface="Söhne"/>
              </a:rPr>
              <a:t>Safety and security:</a:t>
            </a:r>
          </a:p>
          <a:p>
            <a:r>
              <a:rPr lang="en-US" sz="1800" i="0" dirty="0">
                <a:effectLst/>
                <a:latin typeface="Söhne"/>
              </a:rPr>
              <a:t>Traditional Problem</a:t>
            </a:r>
            <a:r>
              <a:rPr lang="en-US" sz="1800" b="0" i="0" dirty="0">
                <a:effectLst/>
                <a:latin typeface="Söhne"/>
              </a:rPr>
              <a:t>: Swimming pools can be dangerous or not clean, especially for children and non-swimmers, without constant supervision.</a:t>
            </a:r>
          </a:p>
          <a:p>
            <a:r>
              <a:rPr lang="en-US" sz="1800" i="0" dirty="0">
                <a:effectLst/>
                <a:latin typeface="Söhne"/>
              </a:rPr>
              <a:t>Smart Pool Solution</a:t>
            </a:r>
            <a:r>
              <a:rPr lang="en-US" sz="1800" b="0" i="0" dirty="0">
                <a:effectLst/>
                <a:latin typeface="Söhne"/>
              </a:rPr>
              <a:t>: Integration of motion sensors, detecting unexpected entry into the pool or identifying distressed swimmers, triggering alerts.</a:t>
            </a:r>
          </a:p>
          <a:p>
            <a:pPr marL="0" indent="0">
              <a:buNone/>
            </a:pPr>
            <a:endParaRPr lang="en-US" sz="1800" b="0" i="0" dirty="0">
              <a:effectLst/>
              <a:latin typeface="Söhne"/>
            </a:endParaRPr>
          </a:p>
          <a:p>
            <a:pPr marL="0" indent="0">
              <a:buNone/>
            </a:pPr>
            <a:endParaRPr lang="en-US" sz="1800" dirty="0"/>
          </a:p>
        </p:txBody>
      </p:sp>
    </p:spTree>
    <p:extLst>
      <p:ext uri="{BB962C8B-B14F-4D97-AF65-F5344CB8AC3E}">
        <p14:creationId xmlns:p14="http://schemas.microsoft.com/office/powerpoint/2010/main" val="3987023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olar panel floating in water&#10;&#10;Description automatically generated">
            <a:extLst>
              <a:ext uri="{FF2B5EF4-FFF2-40B4-BE49-F238E27FC236}">
                <a16:creationId xmlns:a16="http://schemas.microsoft.com/office/drawing/2014/main" id="{B92D23F5-EF29-9E55-15E1-88604777246D}"/>
              </a:ext>
            </a:extLst>
          </p:cNvPr>
          <p:cNvPicPr>
            <a:picLocks noChangeAspect="1"/>
          </p:cNvPicPr>
          <p:nvPr/>
        </p:nvPicPr>
        <p:blipFill rotWithShape="1">
          <a:blip r:embed="rId2">
            <a:extLst>
              <a:ext uri="{28A0092B-C50C-407E-A947-70E740481C1C}">
                <a14:useLocalDpi xmlns:a14="http://schemas.microsoft.com/office/drawing/2010/main" val="0"/>
              </a:ext>
            </a:extLst>
          </a:blip>
          <a:srcRect t="9091" r="34214" b="-1"/>
          <a:stretch/>
        </p:blipFill>
        <p:spPr>
          <a:xfrm>
            <a:off x="3523486" y="0"/>
            <a:ext cx="8668512" cy="6857990"/>
          </a:xfrm>
          <a:prstGeom prst="rect">
            <a:avLst/>
          </a:prstGeom>
        </p:spPr>
      </p:pic>
      <p:sp>
        <p:nvSpPr>
          <p:cNvPr id="16" name="Rectangle 15">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B2E1EE-77EA-2B59-1ACF-46C506C9D65F}"/>
              </a:ext>
            </a:extLst>
          </p:cNvPr>
          <p:cNvSpPr>
            <a:spLocks noGrp="1"/>
          </p:cNvSpPr>
          <p:nvPr>
            <p:ph type="title"/>
          </p:nvPr>
        </p:nvSpPr>
        <p:spPr>
          <a:xfrm>
            <a:off x="371094" y="1161288"/>
            <a:ext cx="3438144" cy="1124712"/>
          </a:xfrm>
        </p:spPr>
        <p:txBody>
          <a:bodyPr anchor="b">
            <a:normAutofit/>
          </a:bodyPr>
          <a:lstStyle/>
          <a:p>
            <a:r>
              <a:rPr lang="en-US" sz="2800" dirty="0"/>
              <a:t>Problem-solving: (smart solar system)</a:t>
            </a:r>
          </a:p>
        </p:txBody>
      </p:sp>
      <p:sp>
        <p:nvSpPr>
          <p:cNvPr id="18" name="Rectangle 17">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16260AB-B1D0-028C-217E-DE8BC707F522}"/>
              </a:ext>
            </a:extLst>
          </p:cNvPr>
          <p:cNvSpPr>
            <a:spLocks noGrp="1"/>
          </p:cNvSpPr>
          <p:nvPr>
            <p:ph idx="1"/>
          </p:nvPr>
        </p:nvSpPr>
        <p:spPr>
          <a:xfrm>
            <a:off x="371094" y="2718054"/>
            <a:ext cx="4317638" cy="3207258"/>
          </a:xfrm>
        </p:spPr>
        <p:txBody>
          <a:bodyPr anchor="t">
            <a:noAutofit/>
          </a:bodyPr>
          <a:lstStyle/>
          <a:p>
            <a:pPr marL="0" indent="0">
              <a:buNone/>
            </a:pPr>
            <a:r>
              <a:rPr lang="en-US" sz="1800" b="1" dirty="0"/>
              <a:t>Solar management:</a:t>
            </a:r>
          </a:p>
          <a:p>
            <a:r>
              <a:rPr lang="en-US" sz="1800" dirty="0"/>
              <a:t>Traditional problem: </a:t>
            </a:r>
            <a:r>
              <a:rPr lang="en-US" sz="1800" b="0" i="0" dirty="0">
                <a:effectLst/>
                <a:latin typeface="Söhne"/>
              </a:rPr>
              <a:t>Solar panels in a conventional setup may not always operate at their maximum potential due to factors like shading, angle of the sun, and temperature fluctuations.</a:t>
            </a:r>
            <a:endParaRPr lang="en-US" sz="1800" dirty="0"/>
          </a:p>
          <a:p>
            <a:r>
              <a:rPr lang="en-US" sz="1800" dirty="0"/>
              <a:t>Solar system solution: </a:t>
            </a:r>
            <a:r>
              <a:rPr lang="en-US" sz="1800" b="0" i="0" dirty="0">
                <a:effectLst/>
                <a:latin typeface="Söhne"/>
              </a:rPr>
              <a:t>Smart Solar Systems use technologies like Maximum Power Point Tracking (MPPT) and automated panel tilting to constantly adjust and optimize the angle and operation of solar panels for maximum efficiency throughout the day and across different seasons.</a:t>
            </a:r>
            <a:r>
              <a:rPr lang="en-US" sz="1800" dirty="0"/>
              <a:t> </a:t>
            </a:r>
          </a:p>
          <a:p>
            <a:pPr marL="0" indent="0">
              <a:buNone/>
            </a:pPr>
            <a:endParaRPr lang="en-US" sz="1800" b="1" dirty="0"/>
          </a:p>
        </p:txBody>
      </p:sp>
    </p:spTree>
    <p:extLst>
      <p:ext uri="{BB962C8B-B14F-4D97-AF65-F5344CB8AC3E}">
        <p14:creationId xmlns:p14="http://schemas.microsoft.com/office/powerpoint/2010/main" val="1440825226"/>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1BEBDF9-13EE-174B-0E0F-57ACDFCD173B}"/>
              </a:ext>
            </a:extLst>
          </p:cNvPr>
          <p:cNvSpPr txBox="1"/>
          <p:nvPr/>
        </p:nvSpPr>
        <p:spPr>
          <a:xfrm>
            <a:off x="9382125" y="5391150"/>
            <a:ext cx="1590675" cy="369332"/>
          </a:xfrm>
          <a:prstGeom prst="rect">
            <a:avLst/>
          </a:prstGeom>
          <a:noFill/>
        </p:spPr>
        <p:txBody>
          <a:bodyPr wrap="square" rtlCol="0">
            <a:spAutoFit/>
          </a:bodyPr>
          <a:lstStyle/>
          <a:p>
            <a:r>
              <a:rPr lang="en-US" dirty="0">
                <a:solidFill>
                  <a:schemeClr val="bg1"/>
                </a:solidFill>
              </a:rPr>
              <a:t>Arduino:</a:t>
            </a:r>
          </a:p>
        </p:txBody>
      </p:sp>
      <p:sp>
        <p:nvSpPr>
          <p:cNvPr id="10" name="TextBox 9">
            <a:extLst>
              <a:ext uri="{FF2B5EF4-FFF2-40B4-BE49-F238E27FC236}">
                <a16:creationId xmlns:a16="http://schemas.microsoft.com/office/drawing/2014/main" id="{8E618D9B-57AE-95B9-6984-EEA29777E9DD}"/>
              </a:ext>
            </a:extLst>
          </p:cNvPr>
          <p:cNvSpPr txBox="1"/>
          <p:nvPr/>
        </p:nvSpPr>
        <p:spPr>
          <a:xfrm>
            <a:off x="9382125" y="5391150"/>
            <a:ext cx="1233577" cy="369332"/>
          </a:xfrm>
          <a:prstGeom prst="rect">
            <a:avLst/>
          </a:prstGeom>
          <a:noFill/>
        </p:spPr>
        <p:txBody>
          <a:bodyPr wrap="square" rtlCol="0">
            <a:spAutoFit/>
          </a:bodyPr>
          <a:lstStyle/>
          <a:p>
            <a:r>
              <a:rPr lang="en-US" dirty="0">
                <a:solidFill>
                  <a:schemeClr val="bg1"/>
                </a:solidFill>
              </a:rPr>
              <a:t>Arduino:</a:t>
            </a:r>
            <a:endParaRPr lang="en-US" dirty="0"/>
          </a:p>
        </p:txBody>
      </p:sp>
      <p:pic>
        <p:nvPicPr>
          <p:cNvPr id="5" name="Picture 4" descr="A solar panel floating in water&#10;&#10;Description automatically generated">
            <a:extLst>
              <a:ext uri="{FF2B5EF4-FFF2-40B4-BE49-F238E27FC236}">
                <a16:creationId xmlns:a16="http://schemas.microsoft.com/office/drawing/2014/main" id="{2105547F-6CE1-6335-4430-430095AC3F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90"/>
            <a:ext cx="12192000" cy="6911438"/>
          </a:xfrm>
          <a:prstGeom prst="rect">
            <a:avLst/>
          </a:prstGeom>
        </p:spPr>
      </p:pic>
      <p:sp>
        <p:nvSpPr>
          <p:cNvPr id="2" name="Title 1">
            <a:extLst>
              <a:ext uri="{FF2B5EF4-FFF2-40B4-BE49-F238E27FC236}">
                <a16:creationId xmlns:a16="http://schemas.microsoft.com/office/drawing/2014/main" id="{4602CC00-7157-01BF-D75F-76F93C2B689E}"/>
              </a:ext>
            </a:extLst>
          </p:cNvPr>
          <p:cNvSpPr>
            <a:spLocks noGrp="1"/>
          </p:cNvSpPr>
          <p:nvPr>
            <p:ph type="title"/>
          </p:nvPr>
        </p:nvSpPr>
        <p:spPr>
          <a:xfrm>
            <a:off x="838199" y="365125"/>
            <a:ext cx="2837873" cy="1399020"/>
          </a:xfrm>
        </p:spPr>
        <p:txBody>
          <a:bodyPr>
            <a:normAutofit/>
          </a:bodyPr>
          <a:lstStyle/>
          <a:p>
            <a:r>
              <a:rPr lang="en-US" dirty="0"/>
              <a:t>Code:</a:t>
            </a:r>
          </a:p>
        </p:txBody>
      </p:sp>
      <p:pic>
        <p:nvPicPr>
          <p:cNvPr id="9" name="Content Placeholder 8" descr="A screenshot of a computer program&#10;&#10;Description automatically generated">
            <a:extLst>
              <a:ext uri="{FF2B5EF4-FFF2-40B4-BE49-F238E27FC236}">
                <a16:creationId xmlns:a16="http://schemas.microsoft.com/office/drawing/2014/main" id="{9EE4CE5A-0831-E05D-0CCD-555C3BB9B01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194560" y="0"/>
            <a:ext cx="5997440" cy="6897744"/>
          </a:xfrm>
        </p:spPr>
      </p:pic>
    </p:spTree>
    <p:extLst>
      <p:ext uri="{BB962C8B-B14F-4D97-AF65-F5344CB8AC3E}">
        <p14:creationId xmlns:p14="http://schemas.microsoft.com/office/powerpoint/2010/main" val="1320754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C8119B6-9433-85E9-3299-B192CFA942DC}"/>
              </a:ext>
            </a:extLst>
          </p:cNvPr>
          <p:cNvSpPr txBox="1"/>
          <p:nvPr/>
        </p:nvSpPr>
        <p:spPr>
          <a:xfrm>
            <a:off x="9620250" y="5981700"/>
            <a:ext cx="1695450" cy="369332"/>
          </a:xfrm>
          <a:prstGeom prst="rect">
            <a:avLst/>
          </a:prstGeom>
          <a:noFill/>
        </p:spPr>
        <p:txBody>
          <a:bodyPr wrap="square" rtlCol="0">
            <a:spAutoFit/>
          </a:bodyPr>
          <a:lstStyle/>
          <a:p>
            <a:r>
              <a:rPr lang="en-US" dirty="0" err="1">
                <a:solidFill>
                  <a:schemeClr val="bg1"/>
                </a:solidFill>
              </a:rPr>
              <a:t>Wifi</a:t>
            </a:r>
            <a:r>
              <a:rPr lang="en-US" dirty="0">
                <a:solidFill>
                  <a:schemeClr val="bg1"/>
                </a:solidFill>
              </a:rPr>
              <a:t> module:</a:t>
            </a:r>
          </a:p>
        </p:txBody>
      </p:sp>
      <p:sp>
        <p:nvSpPr>
          <p:cNvPr id="10" name="TextBox 9">
            <a:extLst>
              <a:ext uri="{FF2B5EF4-FFF2-40B4-BE49-F238E27FC236}">
                <a16:creationId xmlns:a16="http://schemas.microsoft.com/office/drawing/2014/main" id="{3D5D2C42-0694-BC20-0BD5-EF95145B0586}"/>
              </a:ext>
            </a:extLst>
          </p:cNvPr>
          <p:cNvSpPr txBox="1"/>
          <p:nvPr/>
        </p:nvSpPr>
        <p:spPr>
          <a:xfrm>
            <a:off x="10058400" y="5612366"/>
            <a:ext cx="2133600" cy="369332"/>
          </a:xfrm>
          <a:prstGeom prst="rect">
            <a:avLst/>
          </a:prstGeom>
          <a:noFill/>
        </p:spPr>
        <p:txBody>
          <a:bodyPr wrap="square" rtlCol="0">
            <a:spAutoFit/>
          </a:bodyPr>
          <a:lstStyle/>
          <a:p>
            <a:r>
              <a:rPr lang="en-US" dirty="0" err="1">
                <a:solidFill>
                  <a:schemeClr val="bg1"/>
                </a:solidFill>
              </a:rPr>
              <a:t>Wifi</a:t>
            </a:r>
            <a:r>
              <a:rPr lang="en-US" dirty="0">
                <a:solidFill>
                  <a:schemeClr val="bg1"/>
                </a:solidFill>
              </a:rPr>
              <a:t> module:</a:t>
            </a:r>
          </a:p>
        </p:txBody>
      </p:sp>
      <p:pic>
        <p:nvPicPr>
          <p:cNvPr id="5" name="Picture 4" descr="A solar panel floating in water&#10;&#10;Description automatically generated">
            <a:extLst>
              <a:ext uri="{FF2B5EF4-FFF2-40B4-BE49-F238E27FC236}">
                <a16:creationId xmlns:a16="http://schemas.microsoft.com/office/drawing/2014/main" id="{EB4A6C41-3ABC-E2C4-D794-A976686100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4429"/>
            <a:ext cx="12192000" cy="6966857"/>
          </a:xfrm>
          <a:prstGeom prst="rect">
            <a:avLst/>
          </a:prstGeom>
        </p:spPr>
      </p:pic>
      <p:sp>
        <p:nvSpPr>
          <p:cNvPr id="2" name="Title 1">
            <a:extLst>
              <a:ext uri="{FF2B5EF4-FFF2-40B4-BE49-F238E27FC236}">
                <a16:creationId xmlns:a16="http://schemas.microsoft.com/office/drawing/2014/main" id="{C523E524-4C51-132A-B73A-1FF26386826E}"/>
              </a:ext>
            </a:extLst>
          </p:cNvPr>
          <p:cNvSpPr>
            <a:spLocks noGrp="1"/>
          </p:cNvSpPr>
          <p:nvPr>
            <p:ph type="title"/>
          </p:nvPr>
        </p:nvSpPr>
        <p:spPr>
          <a:xfrm>
            <a:off x="838200" y="544945"/>
            <a:ext cx="2865582" cy="1145743"/>
          </a:xfrm>
        </p:spPr>
        <p:txBody>
          <a:bodyPr>
            <a:normAutofit/>
          </a:bodyPr>
          <a:lstStyle/>
          <a:p>
            <a:r>
              <a:rPr lang="en-US" dirty="0"/>
              <a:t>Code:</a:t>
            </a:r>
          </a:p>
        </p:txBody>
      </p:sp>
      <p:pic>
        <p:nvPicPr>
          <p:cNvPr id="9" name="Content Placeholder 8" descr="A screen shot of a computer code&#10;&#10;Description automatically generated">
            <a:extLst>
              <a:ext uri="{FF2B5EF4-FFF2-40B4-BE49-F238E27FC236}">
                <a16:creationId xmlns:a16="http://schemas.microsoft.com/office/drawing/2014/main" id="{A329E75F-0A66-9A7D-EF42-879C51466B3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206826" y="0"/>
            <a:ext cx="5985174" cy="6851768"/>
          </a:xfrm>
        </p:spPr>
      </p:pic>
    </p:spTree>
    <p:extLst>
      <p:ext uri="{BB962C8B-B14F-4D97-AF65-F5344CB8AC3E}">
        <p14:creationId xmlns:p14="http://schemas.microsoft.com/office/powerpoint/2010/main" val="1543165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2172A0AC-3DCE-4672-BCAF-28FEF91F6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E6F1C77-EDC9-4C5F-8C1C-62DD46BDA3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olar panel floating in water&#10;&#10;Description automatically generated">
            <a:extLst>
              <a:ext uri="{FF2B5EF4-FFF2-40B4-BE49-F238E27FC236}">
                <a16:creationId xmlns:a16="http://schemas.microsoft.com/office/drawing/2014/main" id="{5428FE56-10DE-FD63-89AE-D87B0E9F0012}"/>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l="2008" r="27450" b="1"/>
          <a:stretch/>
        </p:blipFill>
        <p:spPr>
          <a:xfrm>
            <a:off x="20" y="10"/>
            <a:ext cx="8450297" cy="6857990"/>
          </a:xfrm>
          <a:prstGeom prst="rect">
            <a:avLst/>
          </a:prstGeom>
        </p:spPr>
      </p:pic>
      <p:sp>
        <p:nvSpPr>
          <p:cNvPr id="2" name="Title 1">
            <a:extLst>
              <a:ext uri="{FF2B5EF4-FFF2-40B4-BE49-F238E27FC236}">
                <a16:creationId xmlns:a16="http://schemas.microsoft.com/office/drawing/2014/main" id="{D0DA0DC3-B4AB-7F2E-15BB-A0F6B673CA2E}"/>
              </a:ext>
            </a:extLst>
          </p:cNvPr>
          <p:cNvSpPr>
            <a:spLocks noGrp="1"/>
          </p:cNvSpPr>
          <p:nvPr>
            <p:ph type="title"/>
          </p:nvPr>
        </p:nvSpPr>
        <p:spPr>
          <a:xfrm>
            <a:off x="838201" y="365125"/>
            <a:ext cx="5251316" cy="1627636"/>
          </a:xfrm>
        </p:spPr>
        <p:txBody>
          <a:bodyPr vert="horz" lIns="91440" tIns="45720" rIns="91440" bIns="45720" rtlCol="0">
            <a:normAutofit/>
          </a:bodyPr>
          <a:lstStyle/>
          <a:p>
            <a:r>
              <a:rPr lang="en-US">
                <a:solidFill>
                  <a:srgbClr val="FFFFFF"/>
                </a:solidFill>
              </a:rPr>
              <a:t>Blynk integration:</a:t>
            </a:r>
          </a:p>
        </p:txBody>
      </p:sp>
      <p:sp>
        <p:nvSpPr>
          <p:cNvPr id="4" name="Content Placeholder 3">
            <a:extLst>
              <a:ext uri="{FF2B5EF4-FFF2-40B4-BE49-F238E27FC236}">
                <a16:creationId xmlns:a16="http://schemas.microsoft.com/office/drawing/2014/main" id="{0863BACA-20EE-4214-274F-B66CBE198F54}"/>
              </a:ext>
            </a:extLst>
          </p:cNvPr>
          <p:cNvSpPr>
            <a:spLocks noGrp="1"/>
          </p:cNvSpPr>
          <p:nvPr>
            <p:ph idx="1"/>
          </p:nvPr>
        </p:nvSpPr>
        <p:spPr>
          <a:xfrm>
            <a:off x="838200" y="2219785"/>
            <a:ext cx="4619621" cy="3957178"/>
          </a:xfrm>
        </p:spPr>
        <p:txBody>
          <a:bodyPr vert="horz" lIns="91440" tIns="45720" rIns="91440" bIns="45720" rtlCol="0">
            <a:normAutofit/>
          </a:bodyPr>
          <a:lstStyle/>
          <a:p>
            <a:r>
              <a:rPr lang="en-US" sz="2000">
                <a:solidFill>
                  <a:srgbClr val="FFFFFF"/>
                </a:solidFill>
              </a:rPr>
              <a:t>We are using Blynk to get notified on the phone , if there’s any problem with the water levels or pH and chlorine levels.</a:t>
            </a:r>
          </a:p>
          <a:p>
            <a:pPr marL="0" indent="0">
              <a:buNone/>
            </a:pPr>
            <a:r>
              <a:rPr lang="en-US" sz="2000">
                <a:solidFill>
                  <a:srgbClr val="FFFFFF"/>
                </a:solidFill>
              </a:rPr>
              <a:t>Also, to detect if there’s any objects gets in the pool while managing the water level, pH, and chlorine.</a:t>
            </a:r>
          </a:p>
          <a:p>
            <a:r>
              <a:rPr lang="en-US" sz="2000">
                <a:solidFill>
                  <a:srgbClr val="FFFFFF"/>
                </a:solidFill>
              </a:rPr>
              <a:t>If there’s a change in the production of the solar panels a notification will be sent to Blynk.</a:t>
            </a:r>
          </a:p>
        </p:txBody>
      </p:sp>
      <p:pic>
        <p:nvPicPr>
          <p:cNvPr id="10" name="Picture 9" descr="A phone with a green case&#10;&#10;Description automatically generated">
            <a:extLst>
              <a:ext uri="{FF2B5EF4-FFF2-40B4-BE49-F238E27FC236}">
                <a16:creationId xmlns:a16="http://schemas.microsoft.com/office/drawing/2014/main" id="{0956A257-2A91-938A-1C2F-F2F2EFF2E9FE}"/>
              </a:ext>
            </a:extLst>
          </p:cNvPr>
          <p:cNvPicPr>
            <a:picLocks noChangeAspect="1"/>
          </p:cNvPicPr>
          <p:nvPr/>
        </p:nvPicPr>
        <p:blipFill rotWithShape="1">
          <a:blip r:embed="rId3">
            <a:extLst>
              <a:ext uri="{28A0092B-C50C-407E-A947-70E740481C1C}">
                <a14:useLocalDpi xmlns:a14="http://schemas.microsoft.com/office/drawing/2010/main" val="0"/>
              </a:ext>
            </a:extLst>
          </a:blip>
          <a:srcRect t="4436" r="2" b="3267"/>
          <a:stretch/>
        </p:blipFill>
        <p:spPr>
          <a:xfrm>
            <a:off x="6225997"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538977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olar panel floating in water&#10;&#10;Description automatically generated">
            <a:extLst>
              <a:ext uri="{FF2B5EF4-FFF2-40B4-BE49-F238E27FC236}">
                <a16:creationId xmlns:a16="http://schemas.microsoft.com/office/drawing/2014/main" id="{31E1E9DB-4FBC-1248-5D21-5D940E520F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66857"/>
          </a:xfrm>
          <a:prstGeom prst="rect">
            <a:avLst/>
          </a:prstGeom>
        </p:spPr>
      </p:pic>
      <p:pic>
        <p:nvPicPr>
          <p:cNvPr id="5" name="Picture 4" descr="A diagram of a solar panel&#10;&#10;Description automatically generated">
            <a:extLst>
              <a:ext uri="{FF2B5EF4-FFF2-40B4-BE49-F238E27FC236}">
                <a16:creationId xmlns:a16="http://schemas.microsoft.com/office/drawing/2014/main" id="{C88A9B69-0248-00E8-E9FE-C66CE90571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9600" y="338795"/>
            <a:ext cx="7772400" cy="5921514"/>
          </a:xfrm>
          <a:prstGeom prst="rect">
            <a:avLst/>
          </a:prstGeom>
        </p:spPr>
      </p:pic>
      <p:sp>
        <p:nvSpPr>
          <p:cNvPr id="12" name="Down Arrow 7">
            <a:extLst>
              <a:ext uri="{FF2B5EF4-FFF2-40B4-BE49-F238E27FC236}">
                <a16:creationId xmlns:a16="http://schemas.microsoft.com/office/drawing/2014/main" id="{C97E4279-B5B5-591A-D5AB-3E16874FDC6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a:extLst>
              <a:ext uri="{FF2B5EF4-FFF2-40B4-BE49-F238E27FC236}">
                <a16:creationId xmlns:a16="http://schemas.microsoft.com/office/drawing/2014/main" id="{17CD52D8-ADE1-EA30-6960-EA89701207B2}"/>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Diagram</a:t>
            </a:r>
          </a:p>
        </p:txBody>
      </p:sp>
    </p:spTree>
    <p:extLst>
      <p:ext uri="{BB962C8B-B14F-4D97-AF65-F5344CB8AC3E}">
        <p14:creationId xmlns:p14="http://schemas.microsoft.com/office/powerpoint/2010/main" val="33387604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3" descr="A solar panel floating in water&#10;&#10;Description automatically generated">
            <a:extLst>
              <a:ext uri="{FF2B5EF4-FFF2-40B4-BE49-F238E27FC236}">
                <a16:creationId xmlns:a16="http://schemas.microsoft.com/office/drawing/2014/main" id="{5A0881CC-07E1-28D1-5E2D-CC20BBD67D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54429"/>
            <a:ext cx="12192000" cy="6966857"/>
          </a:xfrm>
          <a:prstGeom prst="rect">
            <a:avLst/>
          </a:prstGeom>
        </p:spPr>
      </p:pic>
      <p:sp>
        <p:nvSpPr>
          <p:cNvPr id="15"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1553FD5-A590-F9A9-63E5-A9227459E863}"/>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Prototype </a:t>
            </a:r>
          </a:p>
        </p:txBody>
      </p:sp>
      <p:pic>
        <p:nvPicPr>
          <p:cNvPr id="5" name="IMG_2998">
            <a:hlinkClick r:id="" action="ppaction://media"/>
            <a:extLst>
              <a:ext uri="{FF2B5EF4-FFF2-40B4-BE49-F238E27FC236}">
                <a16:creationId xmlns:a16="http://schemas.microsoft.com/office/drawing/2014/main" id="{CC004A13-66D1-139F-05EA-6309E435323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77316" y="1520765"/>
            <a:ext cx="6780700" cy="3814141"/>
          </a:xfrm>
          <a:prstGeom prst="rect">
            <a:avLst/>
          </a:prstGeom>
        </p:spPr>
      </p:pic>
    </p:spTree>
    <p:extLst>
      <p:ext uri="{BB962C8B-B14F-4D97-AF65-F5344CB8AC3E}">
        <p14:creationId xmlns:p14="http://schemas.microsoft.com/office/powerpoint/2010/main" val="1403744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5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504</TotalTime>
  <Words>357</Words>
  <Application>Microsoft Macintosh PowerPoint</Application>
  <PresentationFormat>Widescreen</PresentationFormat>
  <Paragraphs>37</Paragraphs>
  <Slides>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Arial Black</vt:lpstr>
      <vt:lpstr>Calibri</vt:lpstr>
      <vt:lpstr>Calibri Light</vt:lpstr>
      <vt:lpstr>Söhne</vt:lpstr>
      <vt:lpstr>Wingdings</vt:lpstr>
      <vt:lpstr>Office Theme</vt:lpstr>
      <vt:lpstr>SUN POOL MANAGER</vt:lpstr>
      <vt:lpstr>Introduction to Sun Pool Manager</vt:lpstr>
      <vt:lpstr>Problem-solving: (smart pool)</vt:lpstr>
      <vt:lpstr>Problem-solving: (smart solar system)</vt:lpstr>
      <vt:lpstr>Code:</vt:lpstr>
      <vt:lpstr>Code:</vt:lpstr>
      <vt:lpstr>Blynk integration:</vt:lpstr>
      <vt:lpstr>Diagram</vt:lpstr>
      <vt:lpstr>Prototype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Blynk Integrated IoT Smart pool and solar system</dc:title>
  <dc:creator>مينا الخطيب</dc:creator>
  <cp:lastModifiedBy>انس السيد</cp:lastModifiedBy>
  <cp:revision>16</cp:revision>
  <dcterms:created xsi:type="dcterms:W3CDTF">2024-01-01T14:08:34Z</dcterms:created>
  <dcterms:modified xsi:type="dcterms:W3CDTF">2024-01-08T12:58:32Z</dcterms:modified>
</cp:coreProperties>
</file>

<file path=docProps/thumbnail.jpeg>
</file>